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4" r:id="rId19"/>
    <p:sldId id="275" r:id="rId20"/>
    <p:sldId id="276" r:id="rId21"/>
    <p:sldId id="277" r:id="rId22"/>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4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redondeado"/>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Título"/>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s-ES" smtClean="0"/>
              <a:t>Haga clic para modificar el estilo de título del patrón</a:t>
            </a:r>
            <a:endParaRPr kumimoji="0" lang="en-US"/>
          </a:p>
        </p:txBody>
      </p:sp>
      <p:sp>
        <p:nvSpPr>
          <p:cNvPr id="20" name="19 Subtítulo"/>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8" name="7 Marcador de pie de página"/>
          <p:cNvSpPr>
            <a:spLocks noGrp="1"/>
          </p:cNvSpPr>
          <p:nvPr>
            <p:ph type="ftr" sz="quarter" idx="11"/>
          </p:nvPr>
        </p:nvSpPr>
        <p:spPr/>
        <p:txBody>
          <a:bodyPr/>
          <a:lstStyle>
            <a:extLst/>
          </a:lstStyle>
          <a:p>
            <a:endParaRPr lang="es-CL"/>
          </a:p>
        </p:txBody>
      </p:sp>
      <p:sp>
        <p:nvSpPr>
          <p:cNvPr id="11" name="10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02920" y="530352"/>
            <a:ext cx="8183880" cy="4187952"/>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4"/>
            <a:ext cx="1981200" cy="52577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33400" y="533402"/>
            <a:ext cx="5943600" cy="525780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502920" y="530352"/>
            <a:ext cx="8183880" cy="4187952"/>
          </a:xfrm>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13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redondeado"/>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6" name="5 Marcador de pie de página"/>
          <p:cNvSpPr>
            <a:spLocks noGrp="1"/>
          </p:cNvSpPr>
          <p:nvPr>
            <p:ph type="ftr" sz="quarter" idx="11"/>
          </p:nvPr>
        </p:nvSpPr>
        <p:spPr/>
        <p:txBody>
          <a:bodyPr/>
          <a:lstStyle>
            <a:extLst/>
          </a:lstStyle>
          <a:p>
            <a:endParaRPr lang="es-CL"/>
          </a:p>
        </p:txBody>
      </p:sp>
      <p:sp>
        <p:nvSpPr>
          <p:cNvPr id="7" name="6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nchor="b"/>
          <a:lstStyle>
            <a:lvl1pPr>
              <a:defRPr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8" name="7 Marcador de pie de página"/>
          <p:cNvSpPr>
            <a:spLocks noGrp="1"/>
          </p:cNvSpPr>
          <p:nvPr>
            <p:ph type="ftr" sz="quarter" idx="11"/>
          </p:nvPr>
        </p:nvSpPr>
        <p:spPr/>
        <p:txBody>
          <a:bodyPr/>
          <a:lstStyle>
            <a:extLst/>
          </a:lstStyle>
          <a:p>
            <a:endParaRPr lang="es-CL"/>
          </a:p>
        </p:txBody>
      </p:sp>
      <p:sp>
        <p:nvSpPr>
          <p:cNvPr id="9" name="8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4" name="3 Marcador de pie de página"/>
          <p:cNvSpPr>
            <a:spLocks noGrp="1"/>
          </p:cNvSpPr>
          <p:nvPr>
            <p:ph type="ftr" sz="quarter" idx="11"/>
          </p:nvPr>
        </p:nvSpPr>
        <p:spPr/>
        <p:txBody>
          <a:bodyPr/>
          <a:lstStyle>
            <a:extLst/>
          </a:lstStyle>
          <a:p>
            <a:endParaRPr lang="es-CL"/>
          </a:p>
        </p:txBody>
      </p:sp>
      <p:sp>
        <p:nvSpPr>
          <p:cNvPr id="5" name="4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3" name="2 Marcador de pie de página"/>
          <p:cNvSpPr>
            <a:spLocks noGrp="1"/>
          </p:cNvSpPr>
          <p:nvPr>
            <p:ph type="ftr" sz="quarter" idx="11"/>
          </p:nvPr>
        </p:nvSpPr>
        <p:spPr/>
        <p:txBody>
          <a:bodyPr/>
          <a:lstStyle>
            <a:extLst/>
          </a:lstStyle>
          <a:p>
            <a:endParaRPr lang="es-CL"/>
          </a:p>
        </p:txBody>
      </p:sp>
      <p:sp>
        <p:nvSpPr>
          <p:cNvPr id="4" name="3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6" name="5 Marcador de pie de página"/>
          <p:cNvSpPr>
            <a:spLocks noGrp="1"/>
          </p:cNvSpPr>
          <p:nvPr>
            <p:ph type="ftr" sz="quarter" idx="11"/>
          </p:nvPr>
        </p:nvSpPr>
        <p:spPr/>
        <p:txBody>
          <a:bodyPr/>
          <a:lstStyle>
            <a:extLst/>
          </a:lstStyle>
          <a:p>
            <a:endParaRPr lang="es-CL"/>
          </a:p>
        </p:txBody>
      </p:sp>
      <p:sp>
        <p:nvSpPr>
          <p:cNvPr id="7" name="6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Tree>
  </p:cSld>
  <p:clrMapOvr>
    <a:masterClrMapping/>
  </p:clrMapOvr>
  <p:transition spd="slow">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dondear rectángulo de esquina sencilla"/>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1551566-62D5-4F56-9274-5729199D6DEF}" type="datetimeFigureOut">
              <a:rPr lang="es-CL" smtClean="0"/>
              <a:pPr/>
              <a:t>21-03-2015</a:t>
            </a:fld>
            <a:endParaRPr lang="es-CL"/>
          </a:p>
        </p:txBody>
      </p:sp>
      <p:sp>
        <p:nvSpPr>
          <p:cNvPr id="6" name="5 Marcador de pie de página"/>
          <p:cNvSpPr>
            <a:spLocks noGrp="1"/>
          </p:cNvSpPr>
          <p:nvPr>
            <p:ph type="ftr" sz="quarter" idx="11"/>
          </p:nvPr>
        </p:nvSpPr>
        <p:spPr/>
        <p:txBody>
          <a:bodyPr/>
          <a:lstStyle>
            <a:extLst/>
          </a:lstStyle>
          <a:p>
            <a:endParaRPr lang="es-CL"/>
          </a:p>
        </p:txBody>
      </p:sp>
      <p:sp>
        <p:nvSpPr>
          <p:cNvPr id="7" name="6 Marcador de número de diapositiva"/>
          <p:cNvSpPr>
            <a:spLocks noGrp="1"/>
          </p:cNvSpPr>
          <p:nvPr>
            <p:ph type="sldNum" sz="quarter" idx="12"/>
          </p:nvPr>
        </p:nvSpPr>
        <p:spPr/>
        <p:txBody>
          <a:bodyPr/>
          <a:lstStyle>
            <a:extLst/>
          </a:lstStyle>
          <a:p>
            <a:fld id="{01FB9B70-4FEA-4626-BCA6-C203D5C6EF22}" type="slidenum">
              <a:rPr lang="es-CL" smtClean="0"/>
              <a:pPr/>
              <a:t>‹Nº›</a:t>
            </a:fld>
            <a:endParaRPr lang="es-CL"/>
          </a:p>
        </p:txBody>
      </p:sp>
      <p:sp>
        <p:nvSpPr>
          <p:cNvPr id="3" name="2 Marcador de posición de imagen"/>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s-ES" smtClean="0"/>
              <a:t>Haga clic en el icono para agregar una imagen</a:t>
            </a:r>
            <a:endParaRPr kumimoji="0" lang="en-US"/>
          </a:p>
        </p:txBody>
      </p:sp>
    </p:spTree>
  </p:cSld>
  <p:clrMapOvr>
    <a:masterClrMapping/>
  </p:clrMapOvr>
  <p:transition spd="slow">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redondeado"/>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Marcador de título"/>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1551566-62D5-4F56-9274-5729199D6DEF}" type="datetimeFigureOut">
              <a:rPr lang="es-CL" smtClean="0"/>
              <a:pPr/>
              <a:t>21-03-2015</a:t>
            </a:fld>
            <a:endParaRPr lang="es-CL"/>
          </a:p>
        </p:txBody>
      </p:sp>
      <p:sp>
        <p:nvSpPr>
          <p:cNvPr id="18" name="17 Marcador de pie de página"/>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CL"/>
          </a:p>
        </p:txBody>
      </p:sp>
      <p:sp>
        <p:nvSpPr>
          <p:cNvPr id="5" name="4 Marcador de número de diapositiva"/>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1FB9B70-4FEA-4626-BCA6-C203D5C6EF22}"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spd="slow">
    <p:diamond/>
  </p:transition>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s.wikipedia.org/wiki/Estado" TargetMode="External"/><Relationship Id="rId2" Type="http://schemas.openxmlformats.org/officeDocument/2006/relationships/hyperlink" Target="http://es.wikipedia.org/wiki/Poder_pol%C3%ADtico" TargetMode="External"/><Relationship Id="rId1" Type="http://schemas.openxmlformats.org/officeDocument/2006/relationships/slideLayout" Target="../slideLayouts/slideLayout2.xml"/><Relationship Id="rId6" Type="http://schemas.openxmlformats.org/officeDocument/2006/relationships/hyperlink" Target="http://es.wikipedia.org/wiki/Contrato" TargetMode="External"/><Relationship Id="rId5" Type="http://schemas.openxmlformats.org/officeDocument/2006/relationships/hyperlink" Target="http://es.wikipedia.org/wiki/Legitimidad" TargetMode="External"/><Relationship Id="rId4" Type="http://schemas.openxmlformats.org/officeDocument/2006/relationships/hyperlink" Target="http://es.wikipedia.org/wiki/Pueblo_(sociedad)"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48681"/>
            <a:ext cx="7772400" cy="2304255"/>
          </a:xfrm>
        </p:spPr>
        <p:txBody>
          <a:bodyPr>
            <a:normAutofit/>
          </a:bodyPr>
          <a:lstStyle/>
          <a:p>
            <a:pPr algn="l"/>
            <a:r>
              <a:rPr lang="es-CL" smtClean="0">
                <a:solidFill>
                  <a:schemeClr val="bg1">
                    <a:lumMod val="95000"/>
                    <a:lumOff val="5000"/>
                  </a:schemeClr>
                </a:solidFill>
              </a:rPr>
              <a:t/>
            </a:r>
            <a:br>
              <a:rPr lang="es-CL" smtClean="0">
                <a:solidFill>
                  <a:schemeClr val="bg1">
                    <a:lumMod val="95000"/>
                    <a:lumOff val="5000"/>
                  </a:schemeClr>
                </a:solidFill>
              </a:rPr>
            </a:br>
            <a:r>
              <a:rPr lang="es-CL" smtClean="0">
                <a:solidFill>
                  <a:schemeClr val="bg1">
                    <a:lumMod val="95000"/>
                    <a:lumOff val="5000"/>
                  </a:schemeClr>
                </a:solidFill>
              </a:rPr>
              <a:t/>
            </a:r>
            <a:br>
              <a:rPr lang="es-CL" smtClean="0">
                <a:solidFill>
                  <a:schemeClr val="bg1">
                    <a:lumMod val="95000"/>
                    <a:lumOff val="5000"/>
                  </a:schemeClr>
                </a:solidFill>
              </a:rPr>
            </a:br>
            <a:r>
              <a:rPr lang="es-CL" sz="2400" smtClean="0">
                <a:latin typeface="+mn-lt"/>
              </a:rPr>
              <a:t>Colegio  San Ignacio.</a:t>
            </a:r>
            <a:br>
              <a:rPr lang="es-CL" sz="2400" smtClean="0">
                <a:latin typeface="+mn-lt"/>
              </a:rPr>
            </a:br>
            <a:r>
              <a:rPr lang="es-CL" sz="2400" smtClean="0">
                <a:latin typeface="+mn-lt"/>
              </a:rPr>
              <a:t>Viña del Mar.</a:t>
            </a:r>
            <a:endParaRPr lang="es-CL" dirty="0"/>
          </a:p>
        </p:txBody>
      </p:sp>
      <p:sp>
        <p:nvSpPr>
          <p:cNvPr id="3" name="2 Subtítulo"/>
          <p:cNvSpPr>
            <a:spLocks noGrp="1"/>
          </p:cNvSpPr>
          <p:nvPr>
            <p:ph type="subTitle" idx="1"/>
          </p:nvPr>
        </p:nvSpPr>
        <p:spPr>
          <a:xfrm>
            <a:off x="611560" y="2780928"/>
            <a:ext cx="7992888" cy="1800200"/>
          </a:xfrm>
        </p:spPr>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buFont typeface="Arial" pitchFamily="34" charset="0"/>
              <a:buChar char="•"/>
            </a:pPr>
            <a:r>
              <a:rPr lang="es-CL" sz="5400" b="1" i="1" dirty="0" smtClean="0">
                <a:ln/>
                <a:solidFill>
                  <a:schemeClr val="accent3"/>
                </a:solidFill>
              </a:rPr>
              <a:t>  </a:t>
            </a:r>
            <a:r>
              <a:rPr lang="es-CL" sz="54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democracia en chile</a:t>
            </a:r>
            <a:endParaRPr lang="es-CL" sz="5400" b="1" i="1" dirty="0">
              <a:ln/>
              <a:solidFill>
                <a:schemeClr val="accent3"/>
              </a:solidFill>
            </a:endParaRPr>
          </a:p>
        </p:txBody>
      </p:sp>
      <p:pic>
        <p:nvPicPr>
          <p:cNvPr id="4" name="3 Imagen"/>
          <p:cNvPicPr/>
          <p:nvPr/>
        </p:nvPicPr>
        <p:blipFill>
          <a:blip r:embed="rId2" cstate="print"/>
          <a:srcRect/>
          <a:stretch>
            <a:fillRect/>
          </a:stretch>
        </p:blipFill>
        <p:spPr bwMode="auto">
          <a:xfrm>
            <a:off x="971600" y="404664"/>
            <a:ext cx="1872208" cy="1512168"/>
          </a:xfrm>
          <a:prstGeom prst="rect">
            <a:avLst/>
          </a:prstGeom>
          <a:noFill/>
          <a:ln w="9525">
            <a:noFill/>
            <a:miter lim="800000"/>
            <a:headEnd/>
            <a:tailEnd/>
          </a:ln>
        </p:spPr>
      </p:pic>
      <p:sp>
        <p:nvSpPr>
          <p:cNvPr id="5" name="4 CuadroTexto"/>
          <p:cNvSpPr txBox="1"/>
          <p:nvPr/>
        </p:nvSpPr>
        <p:spPr>
          <a:xfrm>
            <a:off x="2555776" y="5157192"/>
            <a:ext cx="6048672" cy="1107996"/>
          </a:xfrm>
          <a:prstGeom prst="rect">
            <a:avLst/>
          </a:prstGeom>
          <a:noFill/>
        </p:spPr>
        <p:txBody>
          <a:bodyPr wrap="square" rtlCol="0">
            <a:spAutoFit/>
          </a:bodyPr>
          <a:lstStyle/>
          <a:p>
            <a:r>
              <a:rPr lang="es-CL" sz="2200" dirty="0" smtClean="0"/>
              <a:t>Asignatura: Historia, </a:t>
            </a:r>
            <a:r>
              <a:rPr lang="es-CL" sz="2200" dirty="0" err="1" smtClean="0"/>
              <a:t>Geografia</a:t>
            </a:r>
            <a:r>
              <a:rPr lang="es-CL" sz="2200" dirty="0" smtClean="0"/>
              <a:t> y </a:t>
            </a:r>
            <a:r>
              <a:rPr lang="es-CL" sz="2200" dirty="0" err="1" smtClean="0"/>
              <a:t>Cs.</a:t>
            </a:r>
            <a:r>
              <a:rPr lang="es-CL" sz="2200" dirty="0" smtClean="0"/>
              <a:t> Sociales.</a:t>
            </a:r>
          </a:p>
          <a:p>
            <a:r>
              <a:rPr lang="es-CL" sz="2200" dirty="0" smtClean="0"/>
              <a:t>Curso: Sexto Básico.</a:t>
            </a:r>
          </a:p>
        </p:txBody>
      </p:sp>
    </p:spTree>
  </p:cSld>
  <p:clrMapOvr>
    <a:masterClrMapping/>
  </p:clrMapOvr>
  <p:transition spd="slow">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6067000"/>
          </a:xfrm>
        </p:spPr>
        <p:txBody>
          <a:bodyPr>
            <a:normAutofit fontScale="85000" lnSpcReduction="20000"/>
          </a:bodyPr>
          <a:lstStyle/>
          <a:p>
            <a:r>
              <a:rPr lang="es-CL" dirty="0" smtClean="0"/>
              <a:t>Artículo 25.- Para ser elegido Presidente de la República se requiere tener la nacionalidad chilena de acuerdo a lo dispuesto en los números 1º ó 2º del artículo 10; tener cumplidos treinta y cinco años de edad y poseer las demás calidades necesarias para ser ciudadano con derecho a sufragio.</a:t>
            </a:r>
            <a:br>
              <a:rPr lang="es-CL" dirty="0" smtClean="0"/>
            </a:br>
            <a:r>
              <a:rPr lang="es-CL" dirty="0" smtClean="0"/>
              <a:t>     El Presidente de la República durará en el ejercicio de sus funciones por el término de cuatro años y no podrá ser reelegido para el período siguiente.</a:t>
            </a:r>
            <a:br>
              <a:rPr lang="es-CL" dirty="0" smtClean="0"/>
            </a:br>
            <a:r>
              <a:rPr lang="es-CL" dirty="0" smtClean="0"/>
              <a:t>     El Presidente de la República no podrá salir del territorio nacional por más de treinta días ni a contar del día señalado en el inciso primero del artículo siguiente, sin acuerdo del Senado.</a:t>
            </a:r>
            <a:br>
              <a:rPr lang="es-CL" dirty="0" smtClean="0"/>
            </a:br>
            <a:r>
              <a:rPr lang="es-CL" dirty="0" smtClean="0"/>
              <a:t>     En todo caso, el Presidente de la República comunicará con la debida anticipación al Senado su decisión de ausentarse del territorio y los motivos que la justifican.</a:t>
            </a:r>
            <a:endParaRPr lang="es-CL" dirty="0"/>
          </a:p>
        </p:txBody>
      </p:sp>
    </p:spTree>
  </p:cSld>
  <p:clrMapOvr>
    <a:masterClrMapping/>
  </p:clrMapOvr>
  <p:transition spd="slow">
    <p:diamon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6139008"/>
          </a:xfrm>
        </p:spPr>
        <p:txBody>
          <a:bodyPr>
            <a:normAutofit fontScale="47500" lnSpcReduction="20000"/>
          </a:bodyPr>
          <a:lstStyle/>
          <a:p>
            <a:r>
              <a:rPr lang="es-CL" dirty="0" smtClean="0"/>
              <a:t>     </a:t>
            </a:r>
            <a:r>
              <a:rPr lang="es-CL" sz="3600" dirty="0" smtClean="0"/>
              <a:t>Artículo 26.- El Presidente de la República será elegido en votación directa y por mayoría absoluta de los sufragios válidamente emitidos. La elección se efectuará conjuntamente con la de parlamentarios, en la forma que determine la ley orgánica constitucional respectiva, el tercer domingo de noviembre del año anterior a aquel en que deba cesar en el cargo el que esté en funciones.</a:t>
            </a:r>
            <a:br>
              <a:rPr lang="es-CL" sz="3600" dirty="0" smtClean="0"/>
            </a:br>
            <a:r>
              <a:rPr lang="es-CL" sz="3600" dirty="0" smtClean="0"/>
              <a:t>     Si a la elección de Presidente de la República se presentaren más de dos candidatos y ninguno de ellos obtuviere más de la mitad de los sufragios válidamente emitidos, se procederá a una segunda votación que se circunscribirá a los candidatos que hayan obtenido las dos más altas mayorías relativas y en ella resultará electo aquél de los candidatos que obtenga el mayor número de sufragios. Esta nueva votación se verificará, en la forma que determine la ley, el cuarto domingo después de efectuada la primera.</a:t>
            </a:r>
            <a:br>
              <a:rPr lang="es-CL" sz="3600" dirty="0" smtClean="0"/>
            </a:br>
            <a:r>
              <a:rPr lang="es-CL" sz="3600" dirty="0" smtClean="0"/>
              <a:t>     Para los efectos de lo dispuesto en los dos incisos precedentes, los votos en blanco y los nulos se considerarán como no emitidos.</a:t>
            </a:r>
            <a:br>
              <a:rPr lang="es-CL" sz="3600" dirty="0" smtClean="0"/>
            </a:br>
            <a:r>
              <a:rPr lang="es-CL" sz="3600" dirty="0" smtClean="0"/>
              <a:t>     En caso de muerte de uno o de ambos candidatos a que se refiere el inciso segundo, el Presidente de la República convocará a una nueva elección dentro del plazo de diez días, contado desde la fecha del deceso. La elección se celebrará noventa días después de la convocatoria si ese día correspondiere a un domingo. Si así no fuere, ella se realizará el domingo inmediatamente siguiente.</a:t>
            </a:r>
            <a:br>
              <a:rPr lang="es-CL" sz="3600" dirty="0" smtClean="0"/>
            </a:br>
            <a:r>
              <a:rPr lang="es-CL" sz="3600" dirty="0" smtClean="0"/>
              <a:t>     Si expirase el mandato del Presidente de la República en ejercicio antes de la fecha de asunción del Presidente que se elija en conformidad al inciso anterior, se aplicará, en lo pertinente, la norma contenida en el inciso primero del artículo 28.</a:t>
            </a:r>
            <a:endParaRPr lang="es-CL" sz="3600" dirty="0"/>
          </a:p>
        </p:txBody>
      </p:sp>
    </p:spTree>
  </p:cSld>
  <p:clrMapOvr>
    <a:masterClrMapping/>
  </p:clrMapOvr>
  <p:transition spd="slow">
    <p:diamon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706960"/>
          </a:xfrm>
        </p:spPr>
        <p:txBody>
          <a:bodyPr/>
          <a:lstStyle/>
          <a:p>
            <a:pPr lvl="0"/>
            <a:r>
              <a:rPr lang="es-ES_tradnl" i="1" dirty="0" smtClean="0"/>
              <a:t>¿Cuáles son las principales funciones del presidente de la nación?</a:t>
            </a:r>
          </a:p>
          <a:p>
            <a:pPr lvl="0">
              <a:buNone/>
            </a:pPr>
            <a:endParaRPr lang="es-CL" dirty="0" smtClean="0"/>
          </a:p>
          <a:p>
            <a:pPr lvl="0"/>
            <a:r>
              <a:rPr lang="es-ES_tradnl" i="1" dirty="0" smtClean="0"/>
              <a:t>¿Que requisitos debe cumplir una persona que desee ser presidente de la nación?</a:t>
            </a:r>
          </a:p>
          <a:p>
            <a:pPr lvl="0">
              <a:buNone/>
            </a:pPr>
            <a:endParaRPr lang="es-CL" dirty="0" smtClean="0"/>
          </a:p>
          <a:p>
            <a:r>
              <a:rPr lang="es-ES_tradnl" i="1" dirty="0" smtClean="0"/>
              <a:t>¿Cómo accede el presidente de la república a su cargo?</a:t>
            </a:r>
            <a:endParaRPr lang="es-CL" dirty="0"/>
          </a:p>
        </p:txBody>
      </p:sp>
    </p:spTree>
  </p:cSld>
  <p:clrMapOvr>
    <a:masterClrMapping/>
  </p:clrMapOvr>
  <p:transition spd="slow">
    <p:diamon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562944"/>
          </a:xfrm>
        </p:spPr>
        <p:txBody>
          <a:bodyPr>
            <a:normAutofit/>
          </a:bodyPr>
          <a:lstStyle/>
          <a:p>
            <a:r>
              <a:rPr lang="es-CL" dirty="0" smtClean="0"/>
              <a:t>Capítulo V</a:t>
            </a:r>
            <a:br>
              <a:rPr lang="es-CL" dirty="0" smtClean="0"/>
            </a:br>
            <a:r>
              <a:rPr lang="es-CL" dirty="0" smtClean="0"/>
              <a:t/>
            </a:r>
            <a:br>
              <a:rPr lang="es-CL" dirty="0" smtClean="0"/>
            </a:br>
            <a:r>
              <a:rPr lang="es-CL" dirty="0" smtClean="0"/>
              <a:t>     CONGRESO NACIONAL</a:t>
            </a:r>
            <a:br>
              <a:rPr lang="es-CL" dirty="0" smtClean="0"/>
            </a:br>
            <a:endParaRPr lang="es-CL" dirty="0" smtClean="0"/>
          </a:p>
          <a:p>
            <a:pPr>
              <a:buNone/>
            </a:pPr>
            <a:r>
              <a:rPr lang="es-CL" dirty="0" smtClean="0"/>
              <a:t>  Artículo 46.- El Congreso Nacional se compone de dos ramas: la Cámara de Diputados y el Senado. Ambas concurren a la formación de las leyes en conformidad a esta Constitución y tienen las demás atribuciones que ella establece.</a:t>
            </a:r>
            <a:br>
              <a:rPr lang="es-CL" dirty="0" smtClean="0"/>
            </a:br>
            <a:endParaRPr lang="es-CL" dirty="0"/>
          </a:p>
        </p:txBody>
      </p:sp>
    </p:spTree>
  </p:cSld>
  <p:clrMapOvr>
    <a:masterClrMapping/>
  </p:clrMapOvr>
  <p:transition spd="slow">
    <p:diamon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850976"/>
          </a:xfrm>
        </p:spPr>
        <p:txBody>
          <a:bodyPr>
            <a:normAutofit/>
          </a:bodyPr>
          <a:lstStyle/>
          <a:p>
            <a:r>
              <a:rPr lang="es-CL" dirty="0" smtClean="0"/>
              <a:t>Composición y generación de la Cámara de Diputados y del Senado</a:t>
            </a:r>
            <a:br>
              <a:rPr lang="es-CL" dirty="0" smtClean="0"/>
            </a:br>
            <a:endParaRPr lang="es-CL" dirty="0" smtClean="0"/>
          </a:p>
          <a:p>
            <a:pPr>
              <a:buNone/>
            </a:pPr>
            <a:r>
              <a:rPr lang="es-CL" dirty="0" smtClean="0"/>
              <a:t>     Artículo 47.- La Cámara de Diputados está integrada por miembros elegidos en votación directa por distritos electorales. La ley orgánica constitucional respectiva determinará el número de diputados, los distritos electorales y la forma de su elección. </a:t>
            </a:r>
            <a:br>
              <a:rPr lang="es-CL" dirty="0" smtClean="0"/>
            </a:br>
            <a:r>
              <a:rPr lang="es-CL" dirty="0" smtClean="0"/>
              <a:t>     La Cámara de Diputados se renovará en su totalidad cada cuatro años.</a:t>
            </a:r>
          </a:p>
          <a:p>
            <a:endParaRPr lang="es-CL" dirty="0"/>
          </a:p>
        </p:txBody>
      </p:sp>
    </p:spTree>
  </p:cSld>
  <p:clrMapOvr>
    <a:masterClrMapping/>
  </p:clrMapOvr>
  <p:transition spd="slow">
    <p:diamon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562944"/>
          </a:xfrm>
        </p:spPr>
        <p:txBody>
          <a:bodyPr>
            <a:normAutofit fontScale="92500"/>
          </a:bodyPr>
          <a:lstStyle/>
          <a:p>
            <a:r>
              <a:rPr lang="es-CL" dirty="0" smtClean="0"/>
              <a:t>Artículo 49.- El Senado se compone de miembros elegidos en votación directa por circunscripciones senatoriales, en consideración a las regiones del país, cada una de las cuales constituirá, a lo menos, una circunscripción. La ley orgánica constitucional respectiva determinará el número de Senadores, las circunscripciones senatoriales y la forma de su elección.</a:t>
            </a:r>
            <a:br>
              <a:rPr lang="es-CL" dirty="0" smtClean="0"/>
            </a:br>
            <a:r>
              <a:rPr lang="es-CL" dirty="0" smtClean="0"/>
              <a:t>     Los senadores durarán ocho años en su cargo y se renovarán alternadamente cada cuatro años, en la forma que determine la ley orgánica constitucional respectiva.</a:t>
            </a:r>
            <a:endParaRPr lang="es-CL" dirty="0"/>
          </a:p>
        </p:txBody>
      </p:sp>
    </p:spTree>
  </p:cSld>
  <p:clrMapOvr>
    <a:masterClrMapping/>
  </p:clrMapOvr>
  <p:transition spd="slow">
    <p:diamon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_tradnl" i="1" dirty="0" smtClean="0"/>
              <a:t>¿Quiénes componen el congreso Nacional?</a:t>
            </a:r>
          </a:p>
          <a:p>
            <a:pPr lvl="0">
              <a:buNone/>
            </a:pPr>
            <a:endParaRPr lang="es-CL" dirty="0" smtClean="0"/>
          </a:p>
          <a:p>
            <a:pPr lvl="0"/>
            <a:r>
              <a:rPr lang="es-ES_tradnl" i="1" dirty="0" smtClean="0"/>
              <a:t>¿Cuántos representantes tiene la cámara de Diputados y cuanto duran en su cargo?</a:t>
            </a:r>
          </a:p>
          <a:p>
            <a:pPr lvl="0">
              <a:buNone/>
            </a:pPr>
            <a:endParaRPr lang="es-CL" dirty="0" smtClean="0"/>
          </a:p>
          <a:p>
            <a:r>
              <a:rPr lang="es-ES_tradnl" i="1" dirty="0" smtClean="0"/>
              <a:t>¿Cuántos representantes tiene el Senado y cuanto duran en su cargo?</a:t>
            </a:r>
            <a:endParaRPr lang="es-CL" dirty="0"/>
          </a:p>
        </p:txBody>
      </p:sp>
    </p:spTree>
  </p:cSld>
  <p:clrMapOvr>
    <a:masterClrMapping/>
  </p:clrMapOvr>
  <p:transition spd="slow">
    <p:diamon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634952"/>
          </a:xfrm>
        </p:spPr>
        <p:txBody>
          <a:bodyPr>
            <a:normAutofit fontScale="47500" lnSpcReduction="20000"/>
          </a:bodyPr>
          <a:lstStyle/>
          <a:p>
            <a:r>
              <a:rPr lang="es-CL" dirty="0" smtClean="0"/>
              <a:t>Capítulo VI</a:t>
            </a:r>
            <a:br>
              <a:rPr lang="es-CL" dirty="0" smtClean="0"/>
            </a:br>
            <a:r>
              <a:rPr lang="es-CL" dirty="0" smtClean="0"/>
              <a:t/>
            </a:r>
            <a:br>
              <a:rPr lang="es-CL" dirty="0" smtClean="0"/>
            </a:br>
            <a:r>
              <a:rPr lang="es-CL" dirty="0" smtClean="0"/>
              <a:t>     PODER JUDICIAL</a:t>
            </a:r>
            <a:br>
              <a:rPr lang="es-CL" dirty="0" smtClean="0"/>
            </a:br>
            <a:r>
              <a:rPr lang="es-CL" dirty="0" smtClean="0"/>
              <a:t> </a:t>
            </a:r>
          </a:p>
          <a:p>
            <a:r>
              <a:rPr lang="es-CL" dirty="0" smtClean="0"/>
              <a:t>      </a:t>
            </a:r>
            <a:r>
              <a:rPr lang="es-CL" sz="3300" dirty="0" smtClean="0"/>
              <a:t>Artículo 76.- La facultad de conocer de las causas civiles y criminales, de resolverlas y de hacer ejecutar lo juzgado, pertenece exclusivamente a los tribunales establecidos por la ley. Ni el Presidente de la República ni el Congreso pueden, en caso alguno, ejercer funciones judiciales, avocarse causas pendientes, revisar los fundamentos o contenido de sus resoluciones o hacer revivir procesos fenecidos.</a:t>
            </a:r>
          </a:p>
          <a:p>
            <a:pPr>
              <a:buNone/>
            </a:pPr>
            <a:r>
              <a:rPr lang="es-CL" sz="3300" dirty="0" smtClean="0"/>
              <a:t/>
            </a:r>
            <a:br>
              <a:rPr lang="es-CL" sz="3300" dirty="0" smtClean="0"/>
            </a:br>
            <a:r>
              <a:rPr lang="es-CL" sz="3300" dirty="0" smtClean="0"/>
              <a:t>     Reclamada su intervención en forma legal y en negocios de su competencia, no podrán excusarse de ejercer su autoridad, ni aun por falta de ley que resuelva la contienda o asunto sometidos a su decisión.</a:t>
            </a:r>
          </a:p>
          <a:p>
            <a:pPr>
              <a:buNone/>
            </a:pPr>
            <a:r>
              <a:rPr lang="es-CL" sz="3300" dirty="0" smtClean="0"/>
              <a:t/>
            </a:r>
            <a:br>
              <a:rPr lang="es-CL" sz="3300" dirty="0" smtClean="0"/>
            </a:br>
            <a:r>
              <a:rPr lang="es-CL" sz="3300" dirty="0" smtClean="0"/>
              <a:t>     Para hacer ejecutar sus resoluciones, y practicar o hacer practicar los actos de instrucción que determine la ley, los tribunales ordinarios de justicia y los especiales que integran el Poder Judicial, podrán impartir órdenes directas a la fuerza pública o ejercer los medios de acción conducentes de que dispusieren. Los demás tribunales lo harán en la forma que la ley determine.</a:t>
            </a:r>
          </a:p>
          <a:p>
            <a:pPr>
              <a:buNone/>
            </a:pPr>
            <a:r>
              <a:rPr lang="es-CL" sz="3300" dirty="0" smtClean="0"/>
              <a:t/>
            </a:r>
            <a:br>
              <a:rPr lang="es-CL" sz="3300" dirty="0" smtClean="0"/>
            </a:br>
            <a:r>
              <a:rPr lang="es-CL" sz="3300" dirty="0" smtClean="0"/>
              <a:t>     La autoridad requerida deberá cumplir sin más trámite el mandato judicial y no podrá calificar su fundamento u oportunidad, ni la justicia o legalidad de la resolución que se trata de ejecutar.</a:t>
            </a:r>
            <a:endParaRPr lang="es-CL" sz="3300" dirty="0"/>
          </a:p>
        </p:txBody>
      </p:sp>
    </p:spTree>
  </p:cSld>
  <p:clrMapOvr>
    <a:masterClrMapping/>
  </p:clrMapOvr>
  <p:transition spd="slow">
    <p:diamon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634952"/>
          </a:xfrm>
        </p:spPr>
        <p:txBody>
          <a:bodyPr/>
          <a:lstStyle/>
          <a:p>
            <a:pPr lvl="0"/>
            <a:r>
              <a:rPr lang="es-ES_tradnl" i="1" dirty="0" smtClean="0"/>
              <a:t>¿Qué dice la constitución de las funciones judiciales con respecto al presidente de la republica y al congreso?</a:t>
            </a:r>
          </a:p>
          <a:p>
            <a:pPr lvl="0">
              <a:buNone/>
            </a:pPr>
            <a:endParaRPr lang="es-CL" dirty="0" smtClean="0"/>
          </a:p>
          <a:p>
            <a:r>
              <a:rPr lang="es-ES_tradnl" i="1" dirty="0" smtClean="0"/>
              <a:t>¿Cómo garantiza la Constitución, que no sea  solo una persona, la que toma todas las decisiones con respecto al país?</a:t>
            </a:r>
            <a:endParaRPr lang="es-CL" dirty="0"/>
          </a:p>
        </p:txBody>
      </p:sp>
    </p:spTree>
  </p:cSld>
  <p:clrMapOvr>
    <a:masterClrMapping/>
  </p:clrMapOvr>
  <p:transition spd="slow">
    <p:diamon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346920"/>
          </a:xfrm>
        </p:spPr>
        <p:txBody>
          <a:bodyPr>
            <a:normAutofit lnSpcReduction="10000"/>
          </a:bodyPr>
          <a:lstStyle/>
          <a:p>
            <a:r>
              <a:rPr lang="es-CL" dirty="0" smtClean="0"/>
              <a:t>Capítulo II</a:t>
            </a:r>
            <a:br>
              <a:rPr lang="es-CL" dirty="0" smtClean="0"/>
            </a:br>
            <a:r>
              <a:rPr lang="es-CL" dirty="0" smtClean="0"/>
              <a:t/>
            </a:r>
            <a:br>
              <a:rPr lang="es-CL" dirty="0" smtClean="0"/>
            </a:br>
            <a:r>
              <a:rPr lang="es-CL" dirty="0" smtClean="0"/>
              <a:t>     NACIONALIDAD Y CIUDADANIA  </a:t>
            </a:r>
          </a:p>
          <a:p>
            <a:r>
              <a:rPr lang="es-CL" dirty="0" smtClean="0"/>
              <a:t>13º.- El derecho a reunirse pacíficamente sin permiso previo y sin armas.</a:t>
            </a:r>
            <a:br>
              <a:rPr lang="es-CL" dirty="0" smtClean="0"/>
            </a:br>
            <a:r>
              <a:rPr lang="es-CL" dirty="0" smtClean="0"/>
              <a:t>     Las reuniones en las plazas, calles y demás lugares de uso público, se regirán por las disposiciones generales de policía;</a:t>
            </a:r>
            <a:br>
              <a:rPr lang="es-CL" dirty="0" smtClean="0"/>
            </a:br>
            <a:r>
              <a:rPr lang="es-CL" dirty="0" smtClean="0"/>
              <a:t>     14º.- El derecho de presentar peticiones a la autoridad, sobre cualquier asunto de interés público o privado, sin otra limitación que la de proceder en términos respetuosos y convenientes.</a:t>
            </a:r>
            <a:endParaRPr lang="es-CL" dirty="0"/>
          </a:p>
        </p:txBody>
      </p:sp>
    </p:spTree>
  </p:cSld>
  <p:clrMapOvr>
    <a:masterClrMapping/>
  </p:clrMapOvr>
  <p:transition spd="slow">
    <p:diamon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539552" y="620689"/>
            <a:ext cx="7920880" cy="4924425"/>
          </a:xfrm>
          <a:prstGeom prst="rect">
            <a:avLst/>
          </a:prstGeom>
        </p:spPr>
        <p:txBody>
          <a:bodyPr wrap="square">
            <a:spAutoFit/>
          </a:bodyPr>
          <a:lstStyle/>
          <a:p>
            <a:pPr algn="ctr"/>
            <a:r>
              <a:rPr lang="es-CL" sz="2800" b="1" u="sng" dirty="0" smtClean="0"/>
              <a:t>Democracia</a:t>
            </a:r>
          </a:p>
          <a:p>
            <a:pPr>
              <a:buFont typeface="Arial" pitchFamily="34" charset="0"/>
              <a:buChar char="•"/>
            </a:pPr>
            <a:r>
              <a:rPr lang="es-CL" sz="2600" dirty="0" smtClean="0"/>
              <a:t> Forma de organización social que atribuye el </a:t>
            </a:r>
            <a:r>
              <a:rPr lang="es-CL" sz="2600" dirty="0" smtClean="0">
                <a:hlinkClick r:id="rId2" tooltip="Poder político"/>
              </a:rPr>
              <a:t>poder</a:t>
            </a:r>
            <a:r>
              <a:rPr lang="es-CL" sz="2600" dirty="0" smtClean="0"/>
              <a:t> al conjunto de la sociedad.</a:t>
            </a:r>
          </a:p>
          <a:p>
            <a:pPr>
              <a:buFont typeface="Arial" pitchFamily="34" charset="0"/>
              <a:buChar char="•"/>
            </a:pPr>
            <a:r>
              <a:rPr lang="es-CL" sz="2600" dirty="0" smtClean="0"/>
              <a:t> Es una forma de organización del </a:t>
            </a:r>
            <a:r>
              <a:rPr lang="es-CL" sz="2600" dirty="0" smtClean="0">
                <a:hlinkClick r:id="rId3" tooltip="Estado"/>
              </a:rPr>
              <a:t>Estado</a:t>
            </a:r>
            <a:r>
              <a:rPr lang="es-CL" sz="2600" dirty="0" smtClean="0"/>
              <a:t> en la cual las decisiones colectivas son adoptadas por el </a:t>
            </a:r>
            <a:r>
              <a:rPr lang="es-CL" sz="2600" dirty="0" smtClean="0">
                <a:hlinkClick r:id="rId4" tooltip="Pueblo (sociedad)"/>
              </a:rPr>
              <a:t>pueblo</a:t>
            </a:r>
            <a:r>
              <a:rPr lang="es-CL" sz="2600" dirty="0" smtClean="0"/>
              <a:t> mediante mecanismos de participación directa o indirecta que confieren </a:t>
            </a:r>
            <a:r>
              <a:rPr lang="es-CL" sz="2600" dirty="0" smtClean="0">
                <a:hlinkClick r:id="rId5" tooltip="Legitimidad"/>
              </a:rPr>
              <a:t>legitimidad</a:t>
            </a:r>
            <a:r>
              <a:rPr lang="es-CL" sz="2600" dirty="0" smtClean="0"/>
              <a:t> a sus representantes. </a:t>
            </a:r>
          </a:p>
          <a:p>
            <a:pPr>
              <a:buFont typeface="Arial" pitchFamily="34" charset="0"/>
              <a:buChar char="•"/>
            </a:pPr>
            <a:r>
              <a:rPr lang="es-CL" sz="2600" dirty="0" smtClean="0"/>
              <a:t> Es una forma de convivencia social en la que los miembros son libres e iguales y las relaciones sociales se establecen de acuerdo a mecanismos </a:t>
            </a:r>
            <a:r>
              <a:rPr lang="es-CL" sz="2600" dirty="0" smtClean="0">
                <a:hlinkClick r:id="rId6" tooltip="Contrato"/>
              </a:rPr>
              <a:t>contractuales</a:t>
            </a:r>
            <a:r>
              <a:rPr lang="es-CL" sz="2600" dirty="0" smtClean="0"/>
              <a:t>.</a:t>
            </a:r>
            <a:endParaRPr lang="es-CL" sz="2600" dirty="0"/>
          </a:p>
        </p:txBody>
      </p:sp>
    </p:spTree>
  </p:cSld>
  <p:clrMapOvr>
    <a:masterClrMapping/>
  </p:clrMapOvr>
  <p:transition spd="slow">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778968"/>
          </a:xfrm>
        </p:spPr>
        <p:txBody>
          <a:bodyPr/>
          <a:lstStyle/>
          <a:p>
            <a:pPr lvl="0"/>
            <a:r>
              <a:rPr lang="es-CL" i="1" dirty="0" smtClean="0"/>
              <a:t>Quienes son considerados ciudadanos en Chile de acuerdo a nuestra Constitución?</a:t>
            </a:r>
          </a:p>
          <a:p>
            <a:pPr lvl="0">
              <a:buNone/>
            </a:pPr>
            <a:endParaRPr lang="es-CL" dirty="0" smtClean="0"/>
          </a:p>
          <a:p>
            <a:pPr lvl="0"/>
            <a:r>
              <a:rPr lang="es-CL" i="1" dirty="0" smtClean="0"/>
              <a:t>¿Qué derechos permiten  hacer efectiva la participación política de los ciudadanos?</a:t>
            </a:r>
          </a:p>
          <a:p>
            <a:pPr lvl="0">
              <a:buNone/>
            </a:pPr>
            <a:endParaRPr lang="es-CL" dirty="0" smtClean="0"/>
          </a:p>
          <a:p>
            <a:pPr lvl="0"/>
            <a:r>
              <a:rPr lang="es-CL" i="1" dirty="0" smtClean="0"/>
              <a:t>Por qué es importante participar de manera activa, informada y responsable en una democracia?</a:t>
            </a:r>
          </a:p>
          <a:p>
            <a:pPr lvl="0">
              <a:buNone/>
            </a:pPr>
            <a:endParaRPr lang="es-CL" dirty="0" smtClean="0"/>
          </a:p>
          <a:p>
            <a:r>
              <a:rPr lang="es-ES" i="1" dirty="0" smtClean="0"/>
              <a:t>¿De qué maneras nos  podemos informar?</a:t>
            </a:r>
            <a:endParaRPr lang="es-CL" dirty="0"/>
          </a:p>
        </p:txBody>
      </p:sp>
    </p:spTree>
  </p:cSld>
  <p:clrMapOvr>
    <a:masterClrMapping/>
  </p:clrMapOvr>
  <p:transition spd="slow">
    <p:diamon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490936"/>
          </a:xfrm>
        </p:spPr>
        <p:txBody>
          <a:bodyPr/>
          <a:lstStyle/>
          <a:p>
            <a:pPr lvl="0"/>
            <a:r>
              <a:rPr lang="es-CL" i="1" dirty="0" smtClean="0"/>
              <a:t>¿Quiénes votan en las elecciones presidenciales?</a:t>
            </a:r>
          </a:p>
          <a:p>
            <a:pPr lvl="0">
              <a:buNone/>
            </a:pPr>
            <a:endParaRPr lang="es-CL" dirty="0" smtClean="0"/>
          </a:p>
          <a:p>
            <a:pPr lvl="0"/>
            <a:r>
              <a:rPr lang="es-CL" i="1" dirty="0" smtClean="0"/>
              <a:t>¿Qué  tiene que pasar para que un candidato salga electo?</a:t>
            </a:r>
            <a:endParaRPr lang="es-CL" i="1" smtClean="0"/>
          </a:p>
          <a:p>
            <a:pPr lvl="0">
              <a:buNone/>
            </a:pPr>
            <a:endParaRPr lang="es-CL" dirty="0" smtClean="0"/>
          </a:p>
          <a:p>
            <a:r>
              <a:rPr lang="es-ES" i="1" dirty="0" smtClean="0"/>
              <a:t> ¿Qué se hace si ningún candidato obtiene el porcentaje necesario  para ocupar el cargo?</a:t>
            </a:r>
            <a:endParaRPr lang="es-CL" dirty="0"/>
          </a:p>
        </p:txBody>
      </p:sp>
    </p:spTree>
  </p:cSld>
  <p:clrMapOvr>
    <a:masterClrMapping/>
  </p:clrMapOvr>
  <p:transition spd="slow">
    <p:diamon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502920" y="530352"/>
            <a:ext cx="8183880" cy="5418928"/>
          </a:xfrm>
        </p:spPr>
        <p:txBody>
          <a:bodyPr>
            <a:normAutofit/>
          </a:bodyPr>
          <a:lstStyle/>
          <a:p>
            <a:pPr algn="ctr"/>
            <a:r>
              <a:rPr lang="es-CL" u="sng" dirty="0" smtClean="0"/>
              <a:t>SISTEMA DEMOCRÁTICO</a:t>
            </a:r>
          </a:p>
          <a:p>
            <a:pPr>
              <a:buNone/>
            </a:pPr>
            <a:r>
              <a:rPr lang="es-CL" b="1" dirty="0" smtClean="0"/>
              <a:t> </a:t>
            </a:r>
          </a:p>
          <a:p>
            <a:pPr>
              <a:buNone/>
            </a:pPr>
            <a:r>
              <a:rPr lang="es-CL" sz="2400" b="1" dirty="0" smtClean="0"/>
              <a:t>Características Políticas:</a:t>
            </a:r>
          </a:p>
          <a:p>
            <a:r>
              <a:rPr lang="es-CL" sz="2400" dirty="0" smtClean="0"/>
              <a:t> </a:t>
            </a:r>
            <a:r>
              <a:rPr lang="es-CL" sz="2000" dirty="0" smtClean="0"/>
              <a:t>Elección de autoridades.</a:t>
            </a:r>
          </a:p>
          <a:p>
            <a:r>
              <a:rPr lang="es-CL" sz="2000" dirty="0" smtClean="0"/>
              <a:t>Presencia de partidos políticos.</a:t>
            </a:r>
          </a:p>
          <a:p>
            <a:r>
              <a:rPr lang="es-CL" sz="2000" dirty="0" smtClean="0"/>
              <a:t>Debate entre gobierno  y oposición.</a:t>
            </a:r>
          </a:p>
          <a:p>
            <a:r>
              <a:rPr lang="es-CL" sz="2000" dirty="0" smtClean="0"/>
              <a:t>Alternancia del poder.</a:t>
            </a:r>
          </a:p>
          <a:p>
            <a:r>
              <a:rPr lang="es-CL" sz="2000" dirty="0" smtClean="0"/>
              <a:t>Constitución.</a:t>
            </a:r>
          </a:p>
          <a:p>
            <a:endParaRPr lang="es-CL" sz="2000" dirty="0" smtClean="0"/>
          </a:p>
          <a:p>
            <a:pPr>
              <a:buNone/>
            </a:pPr>
            <a:r>
              <a:rPr lang="es-CL" sz="2400" b="1" dirty="0" smtClean="0"/>
              <a:t>Características Sociales:</a:t>
            </a:r>
          </a:p>
          <a:p>
            <a:r>
              <a:rPr lang="es-CL" sz="2000" dirty="0" smtClean="0"/>
              <a:t> Igualdad de las personas ante la ley.</a:t>
            </a:r>
          </a:p>
          <a:p>
            <a:r>
              <a:rPr lang="es-CL" sz="2000" dirty="0" smtClean="0"/>
              <a:t> Respeto de los derechos individuales.</a:t>
            </a:r>
          </a:p>
          <a:p>
            <a:r>
              <a:rPr lang="es-CL" sz="2000" dirty="0" smtClean="0"/>
              <a:t>Respeto de la diversidad ideológica, religiosa y cultural.</a:t>
            </a:r>
          </a:p>
          <a:p>
            <a:r>
              <a:rPr lang="es-CL" sz="2000" dirty="0" smtClean="0"/>
              <a:t> Participación  ciudadana en diversas organizaciones.</a:t>
            </a:r>
          </a:p>
          <a:p>
            <a:endParaRPr lang="es-CL" sz="2000" dirty="0" smtClean="0"/>
          </a:p>
          <a:p>
            <a:endParaRPr lang="es-CL" sz="2400" dirty="0" smtClean="0"/>
          </a:p>
          <a:p>
            <a:pPr>
              <a:buNone/>
            </a:pPr>
            <a:endParaRPr lang="es-CL" dirty="0"/>
          </a:p>
        </p:txBody>
      </p:sp>
    </p:spTree>
  </p:cSld>
  <p:clrMapOvr>
    <a:masterClrMapping/>
  </p:clrMapOvr>
  <p:transition spd="slow">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502920" y="530352"/>
            <a:ext cx="8183880" cy="5850976"/>
          </a:xfrm>
        </p:spPr>
        <p:txBody>
          <a:bodyPr>
            <a:normAutofit fontScale="92500"/>
          </a:bodyPr>
          <a:lstStyle/>
          <a:p>
            <a:pPr>
              <a:buNone/>
            </a:pPr>
            <a:r>
              <a:rPr lang="es-CL" sz="2400" b="1" dirty="0" smtClean="0"/>
              <a:t>Características  de los derechos humanos:</a:t>
            </a:r>
          </a:p>
          <a:p>
            <a:pPr>
              <a:buNone/>
            </a:pPr>
            <a:endParaRPr lang="es-CL" sz="2400" b="1" dirty="0" smtClean="0"/>
          </a:p>
          <a:p>
            <a:r>
              <a:rPr lang="es-CL" sz="2400" b="1" dirty="0" smtClean="0"/>
              <a:t> </a:t>
            </a:r>
            <a:r>
              <a:rPr lang="es-CL" dirty="0" smtClean="0"/>
              <a:t>Respeto irrestricto a los derechos humanos.  </a:t>
            </a:r>
          </a:p>
          <a:p>
            <a:r>
              <a:rPr lang="es-CL" dirty="0" smtClean="0"/>
              <a:t> Promoción  y valorización de estos derechos.</a:t>
            </a:r>
          </a:p>
          <a:p>
            <a:r>
              <a:rPr lang="es-CL" dirty="0" smtClean="0"/>
              <a:t>Consagración de los  derechos en la constitución.</a:t>
            </a:r>
          </a:p>
          <a:p>
            <a:endParaRPr lang="es-CL" dirty="0" smtClean="0"/>
          </a:p>
          <a:p>
            <a:r>
              <a:rPr lang="es-CL" sz="3200" dirty="0" smtClean="0">
                <a:latin typeface="Brush Script MT" pitchFamily="66" charset="0"/>
              </a:rPr>
              <a:t>“Si no hay comida cuando se tiene hambre, si no hay  medicamentos cuando se esta enfermo, si hay ignorancia y no se respetan los derechos elementales de las personas, la democracia es una cáscara vacía, aunque los ciudadanos voten y tengan parlamento.”</a:t>
            </a:r>
          </a:p>
          <a:p>
            <a:pPr algn="r">
              <a:buNone/>
            </a:pPr>
            <a:r>
              <a:rPr lang="es-CL" dirty="0" smtClean="0"/>
              <a:t>Nelson Mandela, cumbre Mercosur, 1998.</a:t>
            </a:r>
          </a:p>
          <a:p>
            <a:endParaRPr lang="es-CL" dirty="0" smtClean="0"/>
          </a:p>
          <a:p>
            <a:pPr>
              <a:buNone/>
            </a:pPr>
            <a:endParaRPr lang="es-CL" dirty="0"/>
          </a:p>
        </p:txBody>
      </p:sp>
    </p:spTree>
  </p:cSld>
  <p:clrMapOvr>
    <a:masterClrMapping/>
  </p:clrMapOvr>
  <p:transition spd="slow">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p:txBody>
          <a:bodyPr>
            <a:normAutofit fontScale="92500" lnSpcReduction="20000"/>
          </a:bodyPr>
          <a:lstStyle/>
          <a:p>
            <a:pPr>
              <a:buNone/>
            </a:pPr>
            <a:r>
              <a:rPr lang="es-CL" dirty="0" smtClean="0"/>
              <a:t>Constitución política de Chile.</a:t>
            </a:r>
          </a:p>
          <a:p>
            <a:r>
              <a:rPr lang="es-CL" dirty="0" smtClean="0"/>
              <a:t> </a:t>
            </a:r>
            <a:r>
              <a:rPr lang="es-CL" sz="2000" dirty="0" smtClean="0"/>
              <a:t>Es la ley fundamental del Estado que establece la organización  política, las funciones de los poderes públicos  y derechos y deberes de las personas.</a:t>
            </a:r>
          </a:p>
          <a:p>
            <a:pPr>
              <a:buNone/>
            </a:pPr>
            <a:endParaRPr lang="es-CL" sz="2000" dirty="0" smtClean="0"/>
          </a:p>
          <a:p>
            <a:r>
              <a:rPr lang="es-CL" sz="2000" dirty="0" smtClean="0"/>
              <a:t>Fue elaborada durante el régimen militar del general Pinochet. El estudio fue encomendado a Enrique </a:t>
            </a:r>
            <a:r>
              <a:rPr lang="es-CL" sz="2000" dirty="0" err="1" smtClean="0"/>
              <a:t>Ortúzar</a:t>
            </a:r>
            <a:r>
              <a:rPr lang="es-CL" sz="2000" dirty="0" smtClean="0"/>
              <a:t>, en 1980.</a:t>
            </a:r>
          </a:p>
          <a:p>
            <a:pPr>
              <a:buNone/>
            </a:pPr>
            <a:endParaRPr lang="es-CL" sz="2000" dirty="0" smtClean="0"/>
          </a:p>
          <a:p>
            <a:r>
              <a:rPr lang="es-CL" sz="2000" dirty="0" smtClean="0"/>
              <a:t>En 1989 fue objeto de 54 modificaciones, las cuales fueron ratificadas vía plebiscito.</a:t>
            </a:r>
          </a:p>
          <a:p>
            <a:pPr>
              <a:buNone/>
            </a:pPr>
            <a:endParaRPr lang="es-CL" sz="2000" dirty="0" smtClean="0"/>
          </a:p>
          <a:p>
            <a:r>
              <a:rPr lang="es-CL" sz="2000" dirty="0" smtClean="0"/>
              <a:t>En 1993 y 1997 sufrió otras modificaciones.</a:t>
            </a:r>
          </a:p>
          <a:p>
            <a:pPr>
              <a:buNone/>
            </a:pPr>
            <a:endParaRPr lang="es-CL" sz="2000" dirty="0" smtClean="0"/>
          </a:p>
          <a:p>
            <a:r>
              <a:rPr lang="es-CL" sz="2000" dirty="0" smtClean="0"/>
              <a:t>El 2005 sufrió su ultima modificación. </a:t>
            </a:r>
          </a:p>
        </p:txBody>
      </p:sp>
    </p:spTree>
  </p:cSld>
  <p:clrMapOvr>
    <a:masterClrMapping/>
  </p:clrMapOvr>
  <p:transition spd="slow">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CL" dirty="0" smtClean="0"/>
              <a:t>Ejercicio:</a:t>
            </a:r>
          </a:p>
          <a:p>
            <a:r>
              <a:rPr lang="es-CL" sz="2000" dirty="0" smtClean="0"/>
              <a:t>Elabora un mapa conceptual, utiliza los siguientes conceptos:</a:t>
            </a:r>
          </a:p>
          <a:p>
            <a:endParaRPr lang="es-CL" sz="2000" dirty="0" smtClean="0"/>
          </a:p>
          <a:p>
            <a:r>
              <a:rPr lang="es-CL" sz="2000" dirty="0" smtClean="0"/>
              <a:t>Constitución política.</a:t>
            </a:r>
          </a:p>
          <a:p>
            <a:endParaRPr lang="es-CL" sz="2000" dirty="0" smtClean="0"/>
          </a:p>
          <a:p>
            <a:r>
              <a:rPr lang="es-CL" sz="2000" dirty="0" smtClean="0"/>
              <a:t>Organización política.</a:t>
            </a:r>
          </a:p>
          <a:p>
            <a:endParaRPr lang="es-CL" sz="2000" dirty="0" smtClean="0"/>
          </a:p>
          <a:p>
            <a:r>
              <a:rPr lang="es-CL" sz="2000" dirty="0" smtClean="0"/>
              <a:t>Republica democrática.</a:t>
            </a:r>
          </a:p>
          <a:p>
            <a:endParaRPr lang="es-CL" sz="2000" dirty="0" smtClean="0"/>
          </a:p>
          <a:p>
            <a:r>
              <a:rPr lang="es-CL" sz="2000" dirty="0" smtClean="0"/>
              <a:t>Derechos y deberes de las personas.</a:t>
            </a:r>
          </a:p>
          <a:p>
            <a:endParaRPr lang="es-CL" sz="2000" dirty="0"/>
          </a:p>
        </p:txBody>
      </p:sp>
    </p:spTree>
  </p:cSld>
  <p:clrMapOvr>
    <a:masterClrMapping/>
  </p:clrMapOvr>
  <p:transition spd="slow">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850976"/>
          </a:xfrm>
        </p:spPr>
        <p:txBody>
          <a:bodyPr>
            <a:normAutofit/>
          </a:bodyPr>
          <a:lstStyle/>
          <a:p>
            <a:endParaRPr lang="es-CL" dirty="0" smtClean="0"/>
          </a:p>
          <a:p>
            <a:pPr>
              <a:buNone/>
            </a:pPr>
            <a:endParaRPr lang="es-CL" dirty="0" smtClean="0"/>
          </a:p>
          <a:p>
            <a:r>
              <a:rPr lang="es-CL" dirty="0" smtClean="0"/>
              <a:t>Artículo 4° de la Constitución.-</a:t>
            </a:r>
          </a:p>
          <a:p>
            <a:pPr>
              <a:buNone/>
            </a:pPr>
            <a:endParaRPr lang="es-CL" dirty="0" smtClean="0"/>
          </a:p>
          <a:p>
            <a:pPr>
              <a:buNone/>
            </a:pPr>
            <a:endParaRPr lang="es-CL" dirty="0" smtClean="0"/>
          </a:p>
          <a:p>
            <a:pPr algn="ctr">
              <a:buNone/>
            </a:pPr>
            <a:r>
              <a:rPr lang="es-CL" sz="6600" dirty="0" smtClean="0"/>
              <a:t>“Chile es una república democrática.”</a:t>
            </a:r>
          </a:p>
          <a:p>
            <a:pPr>
              <a:buNone/>
            </a:pPr>
            <a:endParaRPr lang="es-CL" dirty="0" smtClean="0"/>
          </a:p>
        </p:txBody>
      </p:sp>
    </p:spTree>
  </p:cSld>
  <p:clrMapOvr>
    <a:masterClrMapping/>
  </p:clrMapOvr>
  <p:transition spd="slow">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706960"/>
          </a:xfrm>
        </p:spPr>
        <p:txBody>
          <a:bodyPr>
            <a:normAutofit/>
          </a:bodyPr>
          <a:lstStyle/>
          <a:p>
            <a:r>
              <a:rPr lang="es-CL" u="sng" dirty="0" smtClean="0"/>
              <a:t>Actividad</a:t>
            </a:r>
          </a:p>
          <a:p>
            <a:pPr>
              <a:buNone/>
            </a:pPr>
            <a:endParaRPr lang="es-CL" u="sng" dirty="0" smtClean="0"/>
          </a:p>
          <a:p>
            <a:pPr>
              <a:buNone/>
            </a:pPr>
            <a:r>
              <a:rPr lang="es-CL" sz="2000" dirty="0" smtClean="0"/>
              <a:t>Relacionan los siguientes conceptos, con el artículo anterior de la Constitución política de Chile.</a:t>
            </a:r>
          </a:p>
          <a:p>
            <a:pPr>
              <a:buNone/>
            </a:pPr>
            <a:endParaRPr lang="es-CL" sz="2000" dirty="0" smtClean="0"/>
          </a:p>
          <a:p>
            <a:r>
              <a:rPr lang="es-ES_tradnl" i="1" dirty="0" smtClean="0"/>
              <a:t>Separación de los  poderes públicos.</a:t>
            </a:r>
          </a:p>
          <a:p>
            <a:pPr>
              <a:buNone/>
            </a:pPr>
            <a:endParaRPr lang="es-ES_tradnl" i="1" dirty="0" smtClean="0"/>
          </a:p>
          <a:p>
            <a:r>
              <a:rPr lang="es-ES_tradnl" i="1" dirty="0" smtClean="0"/>
              <a:t>Elegibilidad de las autoridades.</a:t>
            </a:r>
          </a:p>
          <a:p>
            <a:pPr>
              <a:buNone/>
            </a:pPr>
            <a:endParaRPr lang="es-ES_tradnl" i="1" dirty="0" smtClean="0"/>
          </a:p>
          <a:p>
            <a:r>
              <a:rPr lang="es-ES_tradnl" i="1" dirty="0" smtClean="0"/>
              <a:t>Temporalidad de los cargos.</a:t>
            </a:r>
          </a:p>
          <a:p>
            <a:pPr>
              <a:buNone/>
            </a:pPr>
            <a:endParaRPr lang="es-ES_tradnl" i="1" dirty="0" smtClean="0"/>
          </a:p>
          <a:p>
            <a:r>
              <a:rPr lang="es-ES_tradnl" i="1" dirty="0" smtClean="0"/>
              <a:t>Responsabilidad de las autoridades.</a:t>
            </a:r>
          </a:p>
          <a:p>
            <a:pPr>
              <a:buNone/>
            </a:pPr>
            <a:endParaRPr lang="es-CL" dirty="0" smtClean="0"/>
          </a:p>
          <a:p>
            <a:pPr>
              <a:buNone/>
            </a:pPr>
            <a:endParaRPr lang="es-CL" dirty="0" smtClean="0"/>
          </a:p>
          <a:p>
            <a:endParaRPr lang="es-CL" dirty="0"/>
          </a:p>
        </p:txBody>
      </p:sp>
    </p:spTree>
  </p:cSld>
  <p:clrMapOvr>
    <a:masterClrMapping/>
  </p:clrMapOvr>
  <p:transition spd="slow">
    <p:diamon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2920" y="530352"/>
            <a:ext cx="8183880" cy="5562944"/>
          </a:xfrm>
        </p:spPr>
        <p:txBody>
          <a:bodyPr>
            <a:normAutofit fontScale="85000" lnSpcReduction="20000"/>
          </a:bodyPr>
          <a:lstStyle/>
          <a:p>
            <a:r>
              <a:rPr lang="es-CL" dirty="0" smtClean="0"/>
              <a:t>Capítulo IV, GOBIERNO</a:t>
            </a:r>
            <a:br>
              <a:rPr lang="es-CL" dirty="0" smtClean="0"/>
            </a:br>
            <a:endParaRPr lang="es-CL" dirty="0" smtClean="0"/>
          </a:p>
          <a:p>
            <a:pPr>
              <a:buNone/>
            </a:pPr>
            <a:r>
              <a:rPr lang="es-CL" dirty="0" smtClean="0"/>
              <a:t> Presidente de la República</a:t>
            </a:r>
            <a:br>
              <a:rPr lang="es-CL" dirty="0" smtClean="0"/>
            </a:br>
            <a:r>
              <a:rPr lang="es-CL" dirty="0" smtClean="0"/>
              <a:t> </a:t>
            </a:r>
          </a:p>
          <a:p>
            <a:pPr>
              <a:buNone/>
            </a:pPr>
            <a:r>
              <a:rPr lang="es-CL" dirty="0" smtClean="0"/>
              <a:t>  Artículo 24.- </a:t>
            </a:r>
            <a:r>
              <a:rPr lang="es-CL" sz="3000" dirty="0" smtClean="0"/>
              <a:t>El gobierno y la administración del Estado corresponden al Presidente de la República, quien es el Jefe del Estado.</a:t>
            </a:r>
            <a:br>
              <a:rPr lang="es-CL" sz="3000" dirty="0" smtClean="0"/>
            </a:br>
            <a:r>
              <a:rPr lang="es-CL" sz="3000" dirty="0" smtClean="0"/>
              <a:t>     Su autoridad se extiende a todo cuanto tiene por objeto la conservación del orden público en el interior y la seguridad externa de la República, de acuerdo con la Constitución y las leyes.</a:t>
            </a:r>
            <a:br>
              <a:rPr lang="es-CL" sz="3000" dirty="0" smtClean="0"/>
            </a:br>
            <a:r>
              <a:rPr lang="es-CL" sz="3000" dirty="0" smtClean="0"/>
              <a:t>     El 21 de mayo de cada año, el Presidente de la República dará cuenta al país del estado administrativo y político de la Nación ante el Congreso Pleno.</a:t>
            </a:r>
            <a:br>
              <a:rPr lang="es-CL" sz="3000" dirty="0" smtClean="0"/>
            </a:br>
            <a:endParaRPr lang="es-CL" sz="3000" dirty="0"/>
          </a:p>
        </p:txBody>
      </p:sp>
    </p:spTree>
  </p:cSld>
  <p:clrMapOvr>
    <a:masterClrMapping/>
  </p:clrMapOvr>
  <p:transition spd="slow">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2300</TotalTime>
  <Words>671</Words>
  <Application>Microsoft Office PowerPoint</Application>
  <PresentationFormat>Presentación en pantalla (4:3)</PresentationFormat>
  <Paragraphs>111</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Aspecto</vt:lpstr>
      <vt:lpstr>  Colegio  San Ignacio. Viña del Mar.</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Colegio San Ignacio   Colegio  San Ignacio. Viña del Mar. Mar.</dc:title>
  <dc:creator>Sandra Soledad</dc:creator>
  <cp:lastModifiedBy>sandra vidal gonzalez</cp:lastModifiedBy>
  <cp:revision>55</cp:revision>
  <dcterms:created xsi:type="dcterms:W3CDTF">2012-04-15T17:45:34Z</dcterms:created>
  <dcterms:modified xsi:type="dcterms:W3CDTF">2015-03-21T22:56:14Z</dcterms:modified>
</cp:coreProperties>
</file>